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97" r:id="rId2"/>
    <p:sldId id="258" r:id="rId3"/>
    <p:sldId id="259" r:id="rId4"/>
    <p:sldId id="256" r:id="rId5"/>
    <p:sldId id="260" r:id="rId6"/>
    <p:sldId id="262" r:id="rId7"/>
    <p:sldId id="261" r:id="rId8"/>
    <p:sldId id="280" r:id="rId9"/>
    <p:sldId id="279" r:id="rId10"/>
    <p:sldId id="281" r:id="rId11"/>
    <p:sldId id="264" r:id="rId12"/>
    <p:sldId id="282" r:id="rId13"/>
    <p:sldId id="267" r:id="rId14"/>
    <p:sldId id="266" r:id="rId15"/>
    <p:sldId id="283" r:id="rId16"/>
    <p:sldId id="269" r:id="rId17"/>
    <p:sldId id="270" r:id="rId18"/>
    <p:sldId id="263" r:id="rId19"/>
    <p:sldId id="284" r:id="rId20"/>
    <p:sldId id="257" r:id="rId21"/>
    <p:sldId id="265" r:id="rId22"/>
    <p:sldId id="285" r:id="rId23"/>
    <p:sldId id="268" r:id="rId24"/>
    <p:sldId id="286" r:id="rId25"/>
    <p:sldId id="271" r:id="rId26"/>
    <p:sldId id="287" r:id="rId27"/>
    <p:sldId id="274" r:id="rId28"/>
    <p:sldId id="275" r:id="rId29"/>
    <p:sldId id="288" r:id="rId30"/>
    <p:sldId id="276" r:id="rId31"/>
    <p:sldId id="277" r:id="rId32"/>
    <p:sldId id="278" r:id="rId33"/>
    <p:sldId id="289" r:id="rId34"/>
    <p:sldId id="273" r:id="rId35"/>
    <p:sldId id="272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pPr>
              <a:defRPr/>
            </a:pPr>
            <a:fld id="{5A77950B-0832-4DE2-A37E-1197E90BE186}" type="datetimeFigureOut">
              <a:rPr lang="en-US"/>
              <a:pPr>
                <a:defRPr/>
              </a:pPr>
              <a:t>1/6/2009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pPr>
              <a:defRPr/>
            </a:pPr>
            <a:fld id="{3019E02F-525F-40D5-9DA4-43573E5F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1CFC-D4B7-46DF-8FB4-D7E673046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2F45-13F9-485B-BBEB-6BF015EF2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CF67-ADE0-4AFF-A606-46D39B64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D903-03E3-42D4-A679-D1576124D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50F3-CAAB-4306-97F4-B54343CAC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99B0-0E81-4FA9-9E7E-CC4A80F0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53AF-7572-4A8D-A427-83AED6C62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D4CE-DB69-4E9D-A4C3-1D0A7B95B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4472-839A-41BE-9483-C12AED85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040C-1761-4C7D-B097-ACBB7ED79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7AE6-0A31-402E-9E3E-9EF32208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E06EE8F-AB12-4CD2-9814-202320C43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241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 Unit 1 / Lecture 4</a:t>
            </a:r>
          </a:p>
        </p:txBody>
      </p:sp>
      <p:pic>
        <p:nvPicPr>
          <p:cNvPr id="2051" name="Picture 8" descr="C:\Documents and Settings\GaryB\Local Settings\Temporary Internet Files\Content.IE5\7Q2JZOWU\MCBD19706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2286000"/>
            <a:ext cx="3295650" cy="3411538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LOOSE Connective Tissue: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latin typeface="MS Serif" charset="0"/>
              </a:rPr>
              <a:t>	1.  Areolar CT</a:t>
            </a:r>
          </a:p>
          <a:p>
            <a:pPr lvl="1"/>
            <a:r>
              <a:rPr lang="en-US" smtClean="0">
                <a:latin typeface="MS Serif" charset="0"/>
              </a:rPr>
              <a:t>consists of all 3 types of fibers, several types of cells, and semi-fluid ground substance</a:t>
            </a:r>
          </a:p>
          <a:p>
            <a:pPr lvl="1"/>
            <a:r>
              <a:rPr lang="en-US" smtClean="0">
                <a:latin typeface="MS Serif" charset="0"/>
              </a:rPr>
              <a:t>found in subcutaneous layer and mucous membranes, and around blood vessels, nerves and organs</a:t>
            </a:r>
          </a:p>
          <a:p>
            <a:pPr lvl="1"/>
            <a:r>
              <a:rPr lang="en-US" smtClean="0">
                <a:latin typeface="MS Serif" charset="0"/>
              </a:rPr>
              <a:t>function = strength, support and elasticity</a:t>
            </a:r>
            <a:br>
              <a:rPr lang="en-US" smtClean="0">
                <a:latin typeface="MS Serif" charset="0"/>
              </a:rPr>
            </a:br>
            <a:endParaRPr lang="en-US" smtClean="0">
              <a:latin typeface="MS Serif" charset="0"/>
            </a:endParaRPr>
          </a:p>
          <a:p>
            <a:endParaRPr lang="en-US" sz="28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ose C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LOOSE Connective Tissue: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latin typeface="MS Serif" charset="0"/>
              </a:rPr>
              <a:t>	2.  Adipose tissue</a:t>
            </a:r>
          </a:p>
          <a:p>
            <a:pPr lvl="1"/>
            <a:r>
              <a:rPr lang="en-US" smtClean="0">
                <a:latin typeface="MS Serif" charset="0"/>
              </a:rPr>
              <a:t>consists of adipocytes; "signet ring" appearing fat cells. They store energy in the form of triglycerides (lipids).</a:t>
            </a:r>
          </a:p>
          <a:p>
            <a:pPr lvl="1"/>
            <a:r>
              <a:rPr lang="en-US" smtClean="0">
                <a:latin typeface="MS Serif" charset="0"/>
              </a:rPr>
              <a:t>found in subcutaneous layer, around organs and in the yellow marrow of long bones</a:t>
            </a:r>
          </a:p>
          <a:p>
            <a:pPr lvl="1"/>
            <a:r>
              <a:rPr lang="en-US" smtClean="0">
                <a:latin typeface="MS Serif" charset="0"/>
              </a:rPr>
              <a:t>function = supports, protects and insulates, and serves as an energy reserve</a:t>
            </a:r>
            <a:br>
              <a:rPr lang="en-US" smtClean="0">
                <a:latin typeface="MS Serif" charset="0"/>
              </a:rPr>
            </a:br>
            <a:endParaRPr lang="en-US" smtClean="0">
              <a:latin typeface="MS Serif" charset="0"/>
            </a:endParaRPr>
          </a:p>
          <a:p>
            <a:endParaRPr lang="en-US" sz="28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at-hi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t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1703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LOOSE Connective Tissue: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latin typeface="MS Serif" charset="0"/>
              </a:rPr>
              <a:t>	</a:t>
            </a:r>
            <a:r>
              <a:rPr lang="en-US" b="1" smtClean="0">
                <a:latin typeface="MS Serif" charset="0"/>
              </a:rPr>
              <a:t>3.  Reticular CT</a:t>
            </a:r>
          </a:p>
          <a:p>
            <a:pPr lvl="1"/>
            <a:r>
              <a:rPr lang="en-US" smtClean="0">
                <a:latin typeface="MS Serif" charset="0"/>
              </a:rPr>
              <a:t>Consists of fine interlacing reticular fibers and reticular cells</a:t>
            </a:r>
          </a:p>
          <a:p>
            <a:pPr lvl="1"/>
            <a:r>
              <a:rPr lang="en-US" smtClean="0">
                <a:latin typeface="MS Serif" charset="0"/>
              </a:rPr>
              <a:t>Found in liver, spleen and lymph nodes</a:t>
            </a:r>
          </a:p>
          <a:p>
            <a:pPr lvl="1"/>
            <a:r>
              <a:rPr lang="en-US" smtClean="0">
                <a:latin typeface="MS Serif" charset="0"/>
              </a:rPr>
              <a:t>Function = forms the framework (stroma) of organs and binds together smooth muscle tissue cells</a:t>
            </a:r>
            <a:br>
              <a:rPr lang="en-US" smtClean="0">
                <a:latin typeface="MS Serif" charset="0"/>
              </a:rPr>
            </a:br>
            <a:endParaRPr lang="en-US" smtClean="0">
              <a:latin typeface="MS Serif" charset="0"/>
            </a:endParaRPr>
          </a:p>
          <a:p>
            <a:pPr>
              <a:buFontTx/>
              <a:buNone/>
            </a:pPr>
            <a:endParaRPr lang="en-US" b="1" smtClean="0">
              <a:latin typeface="MS Serif" charset="0"/>
            </a:endParaRPr>
          </a:p>
          <a:p>
            <a:endParaRPr lang="en-US" sz="28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ticular tissue lymphn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ticular tiss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True or Proper Connective Tissue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382000" cy="45720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endParaRPr lang="en-US" b="1" smtClean="0"/>
          </a:p>
          <a:p>
            <a:pPr marL="609600" indent="-609600" algn="l">
              <a:buFontTx/>
              <a:buAutoNum type="arabicPeriod" startAt="2"/>
            </a:pPr>
            <a:r>
              <a:rPr lang="en-US" b="1" smtClean="0"/>
              <a:t>Dense Connective Tissue:</a:t>
            </a:r>
          </a:p>
          <a:p>
            <a:pPr marL="609600" indent="-609600" algn="l"/>
            <a:r>
              <a:rPr lang="en-US" b="1" smtClean="0"/>
              <a:t>			a.  Dense regular connective tissue</a:t>
            </a:r>
          </a:p>
          <a:p>
            <a:pPr marL="609600" indent="-609600" algn="l"/>
            <a:r>
              <a:rPr lang="en-US" b="1" smtClean="0"/>
              <a:t>				</a:t>
            </a:r>
            <a:r>
              <a:rPr lang="en-US" sz="2400" b="1" smtClean="0"/>
              <a:t>Tendons and ligaments</a:t>
            </a:r>
            <a:endParaRPr lang="en-US" b="1" smtClean="0"/>
          </a:p>
          <a:p>
            <a:pPr marL="609600" indent="-609600" algn="l"/>
            <a:r>
              <a:rPr lang="en-US" b="1" smtClean="0"/>
              <a:t>			b.  Dense irregular connective tissue</a:t>
            </a:r>
          </a:p>
          <a:p>
            <a:pPr marL="609600" indent="-609600" algn="l"/>
            <a:r>
              <a:rPr lang="en-US" b="1" smtClean="0"/>
              <a:t>				</a:t>
            </a:r>
            <a:r>
              <a:rPr lang="en-US" sz="2400" b="1" smtClean="0"/>
              <a:t>Dermis of skin, submucosa of digestive 			tract</a:t>
            </a:r>
            <a:endParaRPr lang="en-US" b="1" smtClean="0"/>
          </a:p>
          <a:p>
            <a:pPr marL="609600" indent="-609600" algn="l"/>
            <a:r>
              <a:rPr lang="en-US" b="1" smtClean="0"/>
              <a:t>			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Dense Connective Tissue: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2800" b="1" smtClean="0">
                <a:latin typeface="MS Serif" charset="0"/>
              </a:rPr>
              <a:t>	contains more numerous and thicker fibers and far fewer cells than loose CT</a:t>
            </a:r>
            <a:br>
              <a:rPr lang="en-US" sz="2800" b="1" smtClean="0">
                <a:latin typeface="MS Serif" charset="0"/>
              </a:rPr>
            </a:br>
            <a:r>
              <a:rPr lang="en-US" sz="2800" b="1" smtClean="0">
                <a:latin typeface="MS Serif" charset="0"/>
              </a:rPr>
              <a:t/>
            </a:r>
            <a:br>
              <a:rPr lang="en-US" sz="2800" b="1" smtClean="0">
                <a:latin typeface="MS Serif" charset="0"/>
              </a:rPr>
            </a:br>
            <a:r>
              <a:rPr lang="en-US" sz="2800" b="1" smtClean="0">
                <a:latin typeface="MS Serif" charset="0"/>
              </a:rPr>
              <a:t>1. dense regular Connective Tissue</a:t>
            </a:r>
          </a:p>
          <a:p>
            <a:pPr lvl="1"/>
            <a:r>
              <a:rPr lang="en-US" sz="2400" smtClean="0">
                <a:latin typeface="MS Serif" charset="0"/>
              </a:rPr>
              <a:t>consists of bundles of collagen fibers and fibroblasts</a:t>
            </a:r>
          </a:p>
          <a:p>
            <a:pPr lvl="1"/>
            <a:r>
              <a:rPr lang="en-US" sz="2400" smtClean="0">
                <a:latin typeface="MS Serif" charset="0"/>
              </a:rPr>
              <a:t>forms tendons, ligaments and aponeuroses</a:t>
            </a:r>
          </a:p>
          <a:p>
            <a:pPr lvl="1"/>
            <a:r>
              <a:rPr lang="en-US" sz="2400" smtClean="0">
                <a:latin typeface="MS Serif" charset="0"/>
              </a:rPr>
              <a:t>Function = provide strong attachment between various structures</a:t>
            </a:r>
            <a:r>
              <a:rPr lang="en-US" sz="2400" b="1" smtClean="0">
                <a:latin typeface="MS Serif" charset="0"/>
              </a:rPr>
              <a:t/>
            </a:r>
            <a:br>
              <a:rPr lang="en-US" sz="2400" b="1" smtClean="0">
                <a:latin typeface="MS Serif" charset="0"/>
              </a:rPr>
            </a:br>
            <a:endParaRPr lang="en-US" sz="2400" b="1" smtClean="0">
              <a:latin typeface="MS Serif" charset="0"/>
            </a:endParaRPr>
          </a:p>
          <a:p>
            <a:pPr>
              <a:buFontTx/>
              <a:buNone/>
            </a:pPr>
            <a:endParaRPr lang="en-US" b="1" smtClean="0">
              <a:latin typeface="MS Serif" charset="0"/>
            </a:endParaRPr>
          </a:p>
          <a:p>
            <a:pPr>
              <a:buFontTx/>
              <a:buNone/>
            </a:pPr>
            <a:endParaRPr lang="en-US" b="1" smtClean="0">
              <a:latin typeface="MS Serif" charset="0"/>
            </a:endParaRPr>
          </a:p>
          <a:p>
            <a:endParaRPr lang="en-US" sz="28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Connective Tissue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4114800"/>
          </a:xfrm>
        </p:spPr>
        <p:txBody>
          <a:bodyPr/>
          <a:lstStyle/>
          <a:p>
            <a:r>
              <a:rPr lang="en-US" smtClean="0"/>
              <a:t>Consists of two basic elements:</a:t>
            </a:r>
          </a:p>
          <a:p>
            <a:endParaRPr lang="en-US" sz="4000" smtClean="0"/>
          </a:p>
          <a:p>
            <a:r>
              <a:rPr lang="en-US" sz="4000" smtClean="0"/>
              <a:t>Cells</a:t>
            </a:r>
          </a:p>
          <a:p>
            <a:r>
              <a:rPr lang="en-US" sz="4000" smtClean="0"/>
              <a:t>and</a:t>
            </a:r>
          </a:p>
          <a:p>
            <a:r>
              <a:rPr lang="en-US" sz="4000" smtClean="0"/>
              <a:t>Extra-cellular matrix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nse re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170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nse-r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Dense Connective Tissue: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latin typeface="MS Serif" charset="0"/>
              </a:rPr>
              <a:t/>
            </a:r>
            <a:br>
              <a:rPr lang="en-US" sz="2800" b="1" smtClean="0">
                <a:latin typeface="MS Serif" charset="0"/>
              </a:rPr>
            </a:br>
            <a:r>
              <a:rPr lang="en-US" sz="2800" b="1" smtClean="0">
                <a:latin typeface="MS Serif" charset="0"/>
              </a:rPr>
              <a:t>2. Dense Irregular CT</a:t>
            </a:r>
          </a:p>
          <a:p>
            <a:pPr lvl="1"/>
            <a:r>
              <a:rPr lang="en-US" sz="2400" smtClean="0">
                <a:latin typeface="MS Serif" charset="0"/>
              </a:rPr>
              <a:t>consists of randomly-arranged collagen fibers and a few fibroblasts</a:t>
            </a:r>
          </a:p>
          <a:p>
            <a:pPr lvl="1"/>
            <a:r>
              <a:rPr lang="en-US" sz="2400" smtClean="0">
                <a:latin typeface="MS Serif" charset="0"/>
              </a:rPr>
              <a:t>Found in fasciae, dermis of skin, joint capsules, and heart valves</a:t>
            </a:r>
          </a:p>
          <a:p>
            <a:pPr lvl="1"/>
            <a:r>
              <a:rPr lang="en-US" sz="2400" smtClean="0">
                <a:latin typeface="MS Serif" charset="0"/>
              </a:rPr>
              <a:t>Function = provide strength</a:t>
            </a:r>
            <a:r>
              <a:rPr lang="en-US" sz="2400" b="1" smtClean="0">
                <a:latin typeface="MS Serif" charset="0"/>
              </a:rPr>
              <a:t/>
            </a:r>
            <a:br>
              <a:rPr lang="en-US" sz="2400" b="1" smtClean="0">
                <a:latin typeface="MS Serif" charset="0"/>
              </a:rPr>
            </a:br>
            <a:endParaRPr lang="en-US" sz="2400" b="1" smtClean="0">
              <a:latin typeface="MS Serif" charset="0"/>
            </a:endParaRPr>
          </a:p>
          <a:p>
            <a:pPr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nse I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170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Supportive Connective Tissue: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S Serif" charset="0"/>
              </a:rPr>
              <a:t>		CARTILAGE: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Jelly-like matrix (chondroitin sulfate) containing collagen and elastic fibers and chondrocytes surrounded by a membrane called the perichondrium.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Unlike other CT, cartilage has NO blood vessels or nerves except in the perichondrium.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The strength of cartilage is due to collagen fibers and the resilience is due to the presence of chondroitin sulfate.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Chondrocytes occur within spaces in the matrix called lacunae.</a:t>
            </a:r>
            <a:br>
              <a:rPr lang="en-US" sz="2400" smtClean="0">
                <a:latin typeface="MS Serif" charset="0"/>
              </a:rPr>
            </a:br>
            <a:endParaRPr lang="en-US" sz="2400" smtClean="0">
              <a:latin typeface="MS Serif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smtClean="0">
              <a:latin typeface="MS Serif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 smtClean="0">
              <a:latin typeface="MS Serif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 smtClean="0">
              <a:latin typeface="MS Serif" charset="0"/>
            </a:endParaRPr>
          </a:p>
          <a:p>
            <a:pPr>
              <a:lnSpc>
                <a:spcPct val="90000"/>
              </a:lnSpc>
            </a:pPr>
            <a:endParaRPr lang="en-US" sz="2800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Supportive Connective Tissue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43434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b="1" smtClean="0"/>
              <a:t>Hyaline cartilage</a:t>
            </a:r>
          </a:p>
          <a:p>
            <a:pPr marL="609600" indent="-609600" algn="l">
              <a:buFontTx/>
              <a:buAutoNum type="arabicPeriod" startAt="2"/>
            </a:pPr>
            <a:r>
              <a:rPr lang="en-US" b="1" smtClean="0"/>
              <a:t>Fibrocartilage</a:t>
            </a:r>
          </a:p>
          <a:p>
            <a:pPr marL="609600" indent="-609600" algn="l">
              <a:buFontTx/>
              <a:buAutoNum type="arabicPeriod" startAt="2"/>
            </a:pPr>
            <a:r>
              <a:rPr lang="en-US" b="1" smtClean="0"/>
              <a:t>Elastic cartilage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Supportive Connective Tissue: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b="1" smtClean="0">
                <a:latin typeface="MS Serif" charset="0"/>
              </a:rPr>
              <a:t>Hyaline Cartilage  (most abundant type)</a:t>
            </a:r>
          </a:p>
          <a:p>
            <a:pPr marL="533400" indent="-533400">
              <a:buFontTx/>
              <a:buNone/>
            </a:pPr>
            <a:endParaRPr lang="en-US" b="1" smtClean="0">
              <a:latin typeface="MS Serif" charset="0"/>
            </a:endParaRPr>
          </a:p>
          <a:p>
            <a:pPr marL="914400" lvl="1" indent="-457200"/>
            <a:r>
              <a:rPr lang="en-US" sz="2400" smtClean="0">
                <a:latin typeface="MS Serif" charset="0"/>
              </a:rPr>
              <a:t>fine collagen fibers embedded in a gel-type matrix. Occasional chondrocytes inside lacunae.</a:t>
            </a:r>
          </a:p>
          <a:p>
            <a:pPr marL="914400" lvl="1" indent="-457200"/>
            <a:r>
              <a:rPr lang="en-US" sz="2400" smtClean="0">
                <a:latin typeface="MS Serif" charset="0"/>
              </a:rPr>
              <a:t>Found in embryonic skeleton, at the ends of long bones, in the nose and in respiratory structures.</a:t>
            </a:r>
          </a:p>
          <a:p>
            <a:pPr marL="914400" lvl="1" indent="-457200"/>
            <a:r>
              <a:rPr lang="en-US" sz="2400" smtClean="0">
                <a:latin typeface="MS Serif" charset="0"/>
              </a:rPr>
              <a:t>Function= flexible, provides support, allows movement at joints</a:t>
            </a:r>
          </a:p>
          <a:p>
            <a:pPr marL="533400" indent="-533400">
              <a:buFontTx/>
              <a:buNone/>
            </a:pPr>
            <a:endParaRPr lang="en-US" sz="2400" b="1" smtClean="0">
              <a:latin typeface="MS Serif" charset="0"/>
            </a:endParaRPr>
          </a:p>
          <a:p>
            <a:pPr marL="533400" indent="-533400">
              <a:buFontTx/>
              <a:buNone/>
            </a:pPr>
            <a:endParaRPr lang="en-US" b="1" smtClean="0">
              <a:latin typeface="MS Serif" charset="0"/>
            </a:endParaRPr>
          </a:p>
          <a:p>
            <a:pPr marL="533400" indent="-533400"/>
            <a:endParaRPr lang="en-US" sz="2800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yaline cart 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yal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70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Supportive Connective Tissue: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2800" b="1" smtClean="0">
                <a:latin typeface="MS Serif" charset="0"/>
              </a:rPr>
              <a:t>Fibrocartilage</a:t>
            </a:r>
          </a:p>
          <a:p>
            <a:pPr marL="609600" indent="-609600">
              <a:buFontTx/>
              <a:buAutoNum type="arabicPeriod" startAt="2"/>
            </a:pPr>
            <a:endParaRPr lang="en-US" sz="2800" b="1" smtClean="0">
              <a:latin typeface="MS Serif" charset="0"/>
            </a:endParaRPr>
          </a:p>
          <a:p>
            <a:pPr marL="990600" lvl="1" indent="-533400"/>
            <a:r>
              <a:rPr lang="en-US" sz="2400" smtClean="0">
                <a:latin typeface="MS Serif" charset="0"/>
              </a:rPr>
              <a:t>contains bundles of collagen in the matrix that are usually more visible under microscopy.</a:t>
            </a:r>
          </a:p>
          <a:p>
            <a:pPr marL="990600" lvl="1" indent="-533400"/>
            <a:r>
              <a:rPr lang="en-US" sz="2400" smtClean="0">
                <a:latin typeface="MS Serif" charset="0"/>
              </a:rPr>
              <a:t>Found in the pubic symphysis, intervertebral discs, and menisci of the knee.</a:t>
            </a:r>
          </a:p>
          <a:p>
            <a:pPr marL="990600" lvl="1" indent="-533400"/>
            <a:r>
              <a:rPr lang="en-US" sz="2400" smtClean="0">
                <a:latin typeface="MS Serif" charset="0"/>
              </a:rPr>
              <a:t>Function = support and fusion, and absorbs shocks.</a:t>
            </a:r>
            <a:br>
              <a:rPr lang="en-US" sz="2400" smtClean="0">
                <a:latin typeface="MS Serif" charset="0"/>
              </a:rPr>
            </a:br>
            <a:endParaRPr lang="en-US" sz="2400" smtClean="0">
              <a:latin typeface="MS Serif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True Connective Tissue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algn="l"/>
            <a:r>
              <a:rPr lang="en-US" sz="2800" b="1" u="sng" smtClean="0"/>
              <a:t>Fibroblasts</a:t>
            </a:r>
            <a:r>
              <a:rPr lang="en-US" sz="2800" b="1" smtClean="0"/>
              <a:t>:  Secrete both  fibers and ground 	substance of the matrix  (wandering)</a:t>
            </a:r>
          </a:p>
          <a:p>
            <a:pPr algn="l"/>
            <a:r>
              <a:rPr lang="en-US" sz="2800" b="1" u="sng" smtClean="0"/>
              <a:t>Macrophages</a:t>
            </a:r>
            <a:r>
              <a:rPr lang="en-US" sz="2800" b="1" smtClean="0"/>
              <a:t>:  Phagocytes that develop from 	Monocytes 	 (wandering or fixed)</a:t>
            </a:r>
          </a:p>
          <a:p>
            <a:pPr algn="l"/>
            <a:r>
              <a:rPr lang="en-US" sz="2800" b="1" smtClean="0"/>
              <a:t> </a:t>
            </a:r>
            <a:r>
              <a:rPr lang="en-US" sz="2800" b="1" u="sng" smtClean="0"/>
              <a:t>Plasma Cells</a:t>
            </a:r>
            <a:r>
              <a:rPr lang="en-US" sz="2800" b="1" smtClean="0"/>
              <a:t>:  Antibody secreting cells that develop 	from B Lymphocytes  (wandering)</a:t>
            </a:r>
          </a:p>
          <a:p>
            <a:pPr algn="l"/>
            <a:r>
              <a:rPr lang="en-US" sz="2800" b="1" u="sng" smtClean="0"/>
              <a:t>Mast Cells</a:t>
            </a:r>
            <a:r>
              <a:rPr lang="en-US" sz="2800" b="1" smtClean="0"/>
              <a:t>:  Produce histamine that help dilate small 	blood vessels in reaction to injury  (wandering)</a:t>
            </a:r>
          </a:p>
          <a:p>
            <a:pPr algn="l"/>
            <a:r>
              <a:rPr lang="en-US" sz="2800" b="1" u="sng" smtClean="0"/>
              <a:t>Adipocytes</a:t>
            </a:r>
            <a:r>
              <a:rPr lang="en-US" sz="2800" b="1" smtClean="0"/>
              <a:t>:  Fat cells that store triglycerides, 	support, protect and insulate  (fixed)</a:t>
            </a:r>
            <a:endParaRPr lang="en-US" sz="2800" b="1" u="sng" smtClean="0"/>
          </a:p>
          <a:p>
            <a:pPr algn="l"/>
            <a:endParaRPr lang="en-US" sz="2800" b="1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brocartilage 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brocartil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170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8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brocarti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Supportive Connective Tissue: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1" smtClean="0">
                <a:latin typeface="MS Serif" charset="0"/>
              </a:rPr>
              <a:t>3. Elastic Cartilage</a:t>
            </a:r>
          </a:p>
          <a:p>
            <a:pPr marL="609600" indent="-609600">
              <a:buFontTx/>
              <a:buNone/>
            </a:pPr>
            <a:endParaRPr lang="en-US" sz="2800" b="1" smtClean="0">
              <a:latin typeface="MS Serif" charset="0"/>
            </a:endParaRPr>
          </a:p>
          <a:p>
            <a:pPr marL="990600" lvl="1" indent="-533400"/>
            <a:r>
              <a:rPr lang="en-US" sz="2400" smtClean="0">
                <a:latin typeface="MS Serif" charset="0"/>
              </a:rPr>
              <a:t>threadlike network of elastic fibers within the matrix.</a:t>
            </a:r>
          </a:p>
          <a:p>
            <a:pPr marL="990600" lvl="1" indent="-533400"/>
            <a:r>
              <a:rPr lang="en-US" sz="2400" smtClean="0">
                <a:latin typeface="MS Serif" charset="0"/>
              </a:rPr>
              <a:t>found in external ear, auditory tubes, epiglottis.</a:t>
            </a:r>
          </a:p>
          <a:p>
            <a:pPr marL="990600" lvl="1" indent="-533400"/>
            <a:r>
              <a:rPr lang="en-US" sz="2400" smtClean="0">
                <a:latin typeface="MS Serif" charset="0"/>
              </a:rPr>
              <a:t>function = gives support, maintains shape, allows flexibility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lastic car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703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lastic carti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MS Serif" charset="0"/>
              </a:rPr>
              <a:t>Epithelial Membranes = epithelial layer of cells plus the underlying connective tissue.</a:t>
            </a:r>
            <a:br>
              <a:rPr lang="en-US" sz="2800" smtClean="0">
                <a:latin typeface="MS Serif" charset="0"/>
              </a:rPr>
            </a:br>
            <a:endParaRPr lang="en-US" sz="2800" smtClean="0">
              <a:latin typeface="MS Serif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</a:rPr>
              <a:t>		Three Types:</a:t>
            </a:r>
            <a:br>
              <a:rPr lang="en-US" sz="2800" smtClean="0">
                <a:latin typeface="MS Serif" charset="0"/>
              </a:rPr>
            </a:br>
            <a:r>
              <a:rPr lang="en-US" sz="2800" smtClean="0">
                <a:latin typeface="MS Serif" charset="0"/>
              </a:rPr>
              <a:t>		1.  Mucous membranes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</a:rPr>
              <a:t>			2.  Serous membranes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</a:rPr>
              <a:t>			3.  Cutaneous membranes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</a:rPr>
              <a:t/>
            </a:r>
            <a:br>
              <a:rPr lang="en-US" sz="2800" smtClean="0">
                <a:latin typeface="MS Serif" charset="0"/>
              </a:rPr>
            </a:br>
            <a:r>
              <a:rPr lang="en-US" sz="2800" smtClean="0">
                <a:latin typeface="MS Serif" charset="0"/>
              </a:rPr>
              <a:t>		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MS Serif" charset="0"/>
              </a:rPr>
              <a:t>Mucous membrane = mucosa; it lines cavities that open to the exterior, such as the GI tract.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The epithelial layer of the mucous membrane acts as a barrier to disease organisms.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The connective tissue layer of the mucous membrane is called the lamina propria.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Found as the lining of the mouth, vagina, and nasal passage.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800" smtClean="0">
              <a:latin typeface="MS Serif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smtClean="0">
                <a:latin typeface="MS Serif" charset="0"/>
              </a:rPr>
              <a:t/>
            </a:r>
            <a:br>
              <a:rPr lang="en-US" sz="2800" smtClean="0">
                <a:latin typeface="MS Serif" charset="0"/>
              </a:rPr>
            </a:br>
            <a:r>
              <a:rPr lang="en-US" sz="2800" smtClean="0">
                <a:latin typeface="MS Serif" charset="0"/>
              </a:rPr>
              <a:t>		</a:t>
            </a:r>
          </a:p>
          <a:p>
            <a:pPr marL="533400" indent="-533400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 startAt="2"/>
            </a:pPr>
            <a:r>
              <a:rPr lang="en-US" sz="2800" b="1" smtClean="0">
                <a:latin typeface="MS Serif" charset="0"/>
              </a:rPr>
              <a:t>Serous membrane = serosa, membrane lines a body cavity that does NOT open to the exterior and it covers the organs that lie within the cavity.</a:t>
            </a:r>
            <a:br>
              <a:rPr lang="en-US" sz="2800" b="1" smtClean="0">
                <a:latin typeface="MS Serif" charset="0"/>
              </a:rPr>
            </a:br>
            <a:r>
              <a:rPr lang="en-US" sz="2800" b="1" smtClean="0">
                <a:latin typeface="MS Serif" charset="0"/>
              </a:rPr>
              <a:t>	</a:t>
            </a:r>
            <a:r>
              <a:rPr lang="en-US" sz="2400" b="1" smtClean="0">
                <a:latin typeface="MS Serif" charset="0"/>
              </a:rPr>
              <a:t>a. </a:t>
            </a:r>
            <a:r>
              <a:rPr lang="en-US" sz="2400" smtClean="0">
                <a:latin typeface="MS Serif" charset="0"/>
              </a:rPr>
              <a:t>pleura = lungs</a:t>
            </a:r>
            <a:br>
              <a:rPr lang="en-US" sz="2400" smtClean="0">
                <a:latin typeface="MS Serif" charset="0"/>
              </a:rPr>
            </a:br>
            <a:r>
              <a:rPr lang="en-US" sz="2400" smtClean="0">
                <a:latin typeface="MS Serif" charset="0"/>
              </a:rPr>
              <a:t>	b. pericardium = heart</a:t>
            </a:r>
            <a:br>
              <a:rPr lang="en-US" sz="2400" smtClean="0">
                <a:latin typeface="MS Serif" charset="0"/>
              </a:rPr>
            </a:br>
            <a:r>
              <a:rPr lang="en-US" sz="2400" smtClean="0">
                <a:latin typeface="MS Serif" charset="0"/>
              </a:rPr>
              <a:t>	c.  peritoneum = abdomen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The serous membrane has two portions:</a:t>
            </a:r>
            <a:br>
              <a:rPr lang="en-US" sz="2400" smtClean="0">
                <a:latin typeface="MS Serif" charset="0"/>
              </a:rPr>
            </a:br>
            <a:r>
              <a:rPr lang="en-US" sz="2400" smtClean="0">
                <a:latin typeface="MS Serif" charset="0"/>
              </a:rPr>
              <a:t>	1. parietal portion = lining outside the 					cavity.</a:t>
            </a:r>
            <a:br>
              <a:rPr lang="en-US" sz="2400" smtClean="0">
                <a:latin typeface="MS Serif" charset="0"/>
              </a:rPr>
            </a:br>
            <a:r>
              <a:rPr lang="en-US" sz="2400" smtClean="0">
                <a:latin typeface="MS Serif" charset="0"/>
              </a:rPr>
              <a:t>	2. visceral portion = covers the organ.</a:t>
            </a:r>
            <a:r>
              <a:rPr lang="en-US" sz="2400" b="1" smtClean="0">
                <a:latin typeface="MS Serif" charset="0"/>
              </a:rPr>
              <a:t/>
            </a:r>
            <a:br>
              <a:rPr lang="en-US" sz="2400" b="1" smtClean="0">
                <a:latin typeface="MS Serif" charset="0"/>
              </a:rPr>
            </a:br>
            <a:endParaRPr lang="en-US" sz="2400" b="1" smtClean="0">
              <a:latin typeface="MS Serif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800" b="1" smtClean="0">
              <a:latin typeface="MS Serif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S Serif" charset="0"/>
              </a:rPr>
              <a:t>     Serous membranes epithelial layer secretes a lubricating SEROUS FLUID, that reduces friction between organs and the walls of the cavities in which they are located.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The serous fluid is named by location: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Pleural fluid is found between the parietal and visceral pleura of the lungs.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Pericardial fluid is found between the parietal and visceral pericardium of the heart.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smtClean="0">
                <a:latin typeface="MS Serif" charset="0"/>
              </a:rPr>
              <a:t>Peritoneal fluid is found between the parietal and visceral peritoneum of the abdomen.</a:t>
            </a:r>
            <a:br>
              <a:rPr lang="en-US" sz="2400" smtClean="0">
                <a:latin typeface="MS Serif" charset="0"/>
              </a:rPr>
            </a:br>
            <a:endParaRPr lang="en-US" sz="2400" smtClean="0">
              <a:latin typeface="MS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ose 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17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62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smtClean="0">
                <a:latin typeface="MS Serif" charset="0"/>
              </a:rPr>
              <a:t>     </a:t>
            </a:r>
          </a:p>
        </p:txBody>
      </p:sp>
      <p:pic>
        <p:nvPicPr>
          <p:cNvPr id="41988" name="Picture 4" descr="FG01_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797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smtClean="0">
                <a:latin typeface="MS Serif" charset="0"/>
              </a:rPr>
              <a:t>     </a:t>
            </a:r>
          </a:p>
        </p:txBody>
      </p:sp>
      <p:pic>
        <p:nvPicPr>
          <p:cNvPr id="43012" name="Picture 5" descr="FG01_1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715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MS Serif" charset="0"/>
              </a:rPr>
              <a:t>BODY MEMBRANES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 smtClean="0">
                <a:solidFill>
                  <a:srgbClr val="FFFF66"/>
                </a:solidFill>
                <a:latin typeface="MS Serif" charset="0"/>
              </a:rPr>
              <a:t>     </a:t>
            </a:r>
          </a:p>
        </p:txBody>
      </p:sp>
      <p:pic>
        <p:nvPicPr>
          <p:cNvPr id="44036" name="Picture 5" descr="FG01_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500"/>
            <a:ext cx="787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Matrix Fibers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305800" cy="4724400"/>
          </a:xfrm>
        </p:spPr>
        <p:txBody>
          <a:bodyPr/>
          <a:lstStyle/>
          <a:p>
            <a:pPr algn="l"/>
            <a:r>
              <a:rPr lang="en-US" sz="2800" b="1" u="sng" smtClean="0"/>
              <a:t>Collagen Fibers</a:t>
            </a:r>
            <a:r>
              <a:rPr lang="en-US" sz="2800" b="1" smtClean="0"/>
              <a:t>:  Large fibers made of the protein 	collagen and are typically the most abundant 	fibers.  Promote tissue flexibility.</a:t>
            </a:r>
          </a:p>
          <a:p>
            <a:pPr algn="l"/>
            <a:r>
              <a:rPr lang="en-US" sz="2800" b="1" u="sng" smtClean="0"/>
              <a:t>Elastic Fibers</a:t>
            </a:r>
            <a:r>
              <a:rPr lang="en-US" sz="2800" b="1" smtClean="0"/>
              <a:t>:  Intermediate fibers made of the 	protein elastin.  Branching fibers that allow for 	stretch and recoil</a:t>
            </a:r>
          </a:p>
          <a:p>
            <a:pPr algn="l"/>
            <a:r>
              <a:rPr lang="en-US" sz="2800" b="1" u="sng" smtClean="0"/>
              <a:t>Reticular Fibers</a:t>
            </a:r>
            <a:r>
              <a:rPr lang="en-US" sz="2800" b="1" smtClean="0"/>
              <a:t>:  Small delicate, branched 	fibers that have same chemical composition of 	collagen.  Forms structural framework for 	organs such as spleen and lymph nodes.</a:t>
            </a:r>
            <a:endParaRPr lang="en-US" sz="2800" b="1" u="sng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ose 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70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Matrix Ground Substance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8001000" cy="4953000"/>
          </a:xfrm>
        </p:spPr>
        <p:txBody>
          <a:bodyPr/>
          <a:lstStyle/>
          <a:p>
            <a:pPr algn="l"/>
            <a:r>
              <a:rPr lang="en-US" b="1" u="sng" smtClean="0"/>
              <a:t>Hyaluronic Acid</a:t>
            </a:r>
            <a:r>
              <a:rPr lang="en-US" b="1" smtClean="0"/>
              <a:t>:  Complex combination of 	polysaccharides and proteins found in 	“true” or proper connective tissue. </a:t>
            </a:r>
          </a:p>
          <a:p>
            <a:pPr algn="l"/>
            <a:r>
              <a:rPr lang="en-US" b="1" u="sng" smtClean="0"/>
              <a:t>Chondroitin sulfate</a:t>
            </a:r>
            <a:r>
              <a:rPr lang="en-US" b="1" smtClean="0"/>
              <a:t>:  Jellylike ground 	substance of cartilage, bone, skin and	 blood vessels.</a:t>
            </a:r>
          </a:p>
          <a:p>
            <a:pPr algn="l"/>
            <a:r>
              <a:rPr lang="en-US" b="1" u="sng" smtClean="0"/>
              <a:t>Other ground Substances</a:t>
            </a:r>
            <a:r>
              <a:rPr lang="en-US" b="1" smtClean="0"/>
              <a:t>:</a:t>
            </a:r>
          </a:p>
          <a:p>
            <a:pPr algn="l"/>
            <a:r>
              <a:rPr lang="en-US" b="1" smtClean="0"/>
              <a:t>	Dermatin sulfate, keratin sulfate, and 	adhesion proteins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  <a:latin typeface="MS Serif" charset="0"/>
              </a:rPr>
              <a:t>TYPES OF CONNECTIVE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486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MS Serif" charset="0"/>
              </a:rPr>
              <a:t/>
            </a:r>
            <a:br>
              <a:rPr lang="en-US" smtClean="0">
                <a:latin typeface="MS Serif" charset="0"/>
              </a:rPr>
            </a:br>
            <a:r>
              <a:rPr lang="en-US" smtClean="0">
                <a:latin typeface="MS Serif" charset="0"/>
              </a:rPr>
              <a:t>	1. True Connective Tissue</a:t>
            </a:r>
            <a:br>
              <a:rPr lang="en-US" smtClean="0">
                <a:latin typeface="MS Serif" charset="0"/>
              </a:rPr>
            </a:br>
            <a:r>
              <a:rPr lang="en-US" smtClean="0">
                <a:latin typeface="MS Serif" charset="0"/>
              </a:rPr>
              <a:t>		</a:t>
            </a:r>
            <a:r>
              <a:rPr lang="en-US" sz="2400" b="1" smtClean="0">
                <a:latin typeface="MS Serif" charset="0"/>
              </a:rPr>
              <a:t>a.  Loose Connective Tissue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MS Serif" charset="0"/>
              </a:rPr>
              <a:t>			b.  Dense Connective Tissue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MS Serif" charset="0"/>
              </a:rPr>
              <a:t>		2. Supportive Connective Tissue</a:t>
            </a:r>
            <a:br>
              <a:rPr lang="en-US" smtClean="0">
                <a:latin typeface="MS Serif" charset="0"/>
              </a:rPr>
            </a:br>
            <a:r>
              <a:rPr lang="en-US" smtClean="0">
                <a:latin typeface="MS Serif" charset="0"/>
              </a:rPr>
              <a:t>		</a:t>
            </a:r>
            <a:r>
              <a:rPr lang="en-US" sz="2400" b="1" smtClean="0">
                <a:latin typeface="MS Serif" charset="0"/>
              </a:rPr>
              <a:t>a.  Cartilage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MS Serif" charset="0"/>
              </a:rPr>
              <a:t>			b.  Bone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MS Serif" charset="0"/>
              </a:rPr>
              <a:t>		5. Liquid Connective Tissue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MS Serif" charset="0"/>
              </a:rPr>
              <a:t>			</a:t>
            </a:r>
            <a:r>
              <a:rPr lang="en-US" sz="2400" b="1" smtClean="0">
                <a:latin typeface="MS Serif" charset="0"/>
              </a:rPr>
              <a:t>a.  Blood</a:t>
            </a:r>
          </a:p>
          <a:p>
            <a:pPr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True or Proper Connective Tissue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458200" cy="54102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b="1" smtClean="0"/>
              <a:t>Loose Connective Tissue:</a:t>
            </a:r>
          </a:p>
          <a:p>
            <a:pPr marL="609600" indent="-609600" algn="l"/>
            <a:r>
              <a:rPr lang="en-US" b="1" smtClean="0"/>
              <a:t>			a.  Areolar tissue</a:t>
            </a:r>
          </a:p>
          <a:p>
            <a:pPr marL="609600" indent="-609600" algn="l"/>
            <a:r>
              <a:rPr lang="en-US" b="1" smtClean="0"/>
              <a:t>				</a:t>
            </a:r>
            <a:r>
              <a:rPr lang="en-US" sz="2400" b="1" smtClean="0"/>
              <a:t>Widely distributed under 						epithelia</a:t>
            </a:r>
          </a:p>
          <a:p>
            <a:pPr marL="609600" indent="-609600" algn="l"/>
            <a:r>
              <a:rPr lang="en-US" b="1" smtClean="0"/>
              <a:t>			b.  Adipose tissue</a:t>
            </a:r>
          </a:p>
          <a:p>
            <a:pPr marL="609600" indent="-609600" algn="l"/>
            <a:r>
              <a:rPr lang="en-US" b="1" smtClean="0"/>
              <a:t>				</a:t>
            </a:r>
            <a:r>
              <a:rPr lang="en-US" sz="2400" b="1" smtClean="0"/>
              <a:t>Hypodermis, within abdomen, breasts</a:t>
            </a:r>
            <a:endParaRPr lang="en-US" b="1" smtClean="0"/>
          </a:p>
          <a:p>
            <a:pPr marL="609600" indent="-609600" algn="l"/>
            <a:r>
              <a:rPr lang="en-US" b="1" smtClean="0"/>
              <a:t>			c.  Reticular connective tissue</a:t>
            </a:r>
          </a:p>
          <a:p>
            <a:pPr marL="609600" indent="-609600" algn="l"/>
            <a:r>
              <a:rPr lang="en-US" b="1" smtClean="0"/>
              <a:t>				</a:t>
            </a:r>
            <a:r>
              <a:rPr lang="en-US" sz="2400" b="1" smtClean="0"/>
              <a:t>Lymphoid organs such as lymph nodes</a:t>
            </a:r>
          </a:p>
          <a:p>
            <a:pPr marL="609600" indent="-609600" algn="l"/>
            <a:r>
              <a:rPr lang="en-US" b="1" smtClean="0"/>
              <a:t>			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869</TotalTime>
  <Words>437</Words>
  <Application>Microsoft PowerPoint</Application>
  <PresentationFormat>On-screen Show (4:3)</PresentationFormat>
  <Paragraphs>131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Bio&amp; 241  Unit 1 / Lecture 4</vt:lpstr>
      <vt:lpstr>Connective Tissue</vt:lpstr>
      <vt:lpstr>True Connective Tissue Cells</vt:lpstr>
      <vt:lpstr>Slide 4</vt:lpstr>
      <vt:lpstr>Matrix Fibers</vt:lpstr>
      <vt:lpstr>Slide 6</vt:lpstr>
      <vt:lpstr>Matrix Ground Substance </vt:lpstr>
      <vt:lpstr>TYPES OF CONNECTIVE TISSUE</vt:lpstr>
      <vt:lpstr>True or Proper Connective Tissue</vt:lpstr>
      <vt:lpstr>LOOSE Connective Tissue:</vt:lpstr>
      <vt:lpstr>Slide 11</vt:lpstr>
      <vt:lpstr>LOOSE Connective Tissue:</vt:lpstr>
      <vt:lpstr>Slide 13</vt:lpstr>
      <vt:lpstr>Slide 14</vt:lpstr>
      <vt:lpstr>LOOSE Connective Tissue:</vt:lpstr>
      <vt:lpstr>Slide 16</vt:lpstr>
      <vt:lpstr>Slide 17</vt:lpstr>
      <vt:lpstr>True or Proper Connective Tissue</vt:lpstr>
      <vt:lpstr>Dense Connective Tissue:</vt:lpstr>
      <vt:lpstr>Slide 20</vt:lpstr>
      <vt:lpstr>Slide 21</vt:lpstr>
      <vt:lpstr>Dense Connective Tissue:</vt:lpstr>
      <vt:lpstr>Slide 23</vt:lpstr>
      <vt:lpstr>Supportive Connective Tissue:</vt:lpstr>
      <vt:lpstr>Supportive Connective Tissue</vt:lpstr>
      <vt:lpstr>Supportive Connective Tissue:</vt:lpstr>
      <vt:lpstr>Slide 27</vt:lpstr>
      <vt:lpstr>Slide 28</vt:lpstr>
      <vt:lpstr>Supportive Connective Tissue:</vt:lpstr>
      <vt:lpstr>Slide 30</vt:lpstr>
      <vt:lpstr>Slide 31</vt:lpstr>
      <vt:lpstr>Slide 32</vt:lpstr>
      <vt:lpstr>Supportive Connective Tissue:</vt:lpstr>
      <vt:lpstr>Slide 34</vt:lpstr>
      <vt:lpstr>Slide 35</vt:lpstr>
      <vt:lpstr>BODY MEMBRANES</vt:lpstr>
      <vt:lpstr>BODY MEMBRANES</vt:lpstr>
      <vt:lpstr>BODY MEMBRANES</vt:lpstr>
      <vt:lpstr>BODY MEMBRANES</vt:lpstr>
      <vt:lpstr>BODY MEMBRANES</vt:lpstr>
      <vt:lpstr>BODY MEMBRANES</vt:lpstr>
      <vt:lpstr>BODY MEMBRANES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34</cp:revision>
  <dcterms:created xsi:type="dcterms:W3CDTF">2001-09-24T20:42:35Z</dcterms:created>
  <dcterms:modified xsi:type="dcterms:W3CDTF">2009-01-07T04:57:45Z</dcterms:modified>
</cp:coreProperties>
</file>